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18288000" cy="10287000"/>
  <p:notesSz cx="6858000" cy="9144000"/>
  <p:embeddedFontLst>
    <p:embeddedFont>
      <p:font typeface="Calibri" panose="020F0502020204030204" pitchFamily="34" charset="0"/>
      <p:regular r:id="rId3"/>
      <p:bold r:id="rId4"/>
      <p:italic r:id="rId5"/>
      <p:boldItalic r:id="rId6"/>
    </p:embeddedFont>
    <p:embeddedFont>
      <p:font typeface="Canva Sans" panose="020B0503030501040103" pitchFamily="34" charset="0"/>
      <p:regular r:id="rId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22" autoAdjust="0"/>
    <p:restoredTop sz="94648" autoAdjust="0"/>
  </p:normalViewPr>
  <p:slideViewPr>
    <p:cSldViewPr>
      <p:cViewPr varScale="1">
        <p:scale>
          <a:sx n="78" d="100"/>
          <a:sy n="78" d="100"/>
        </p:scale>
        <p:origin x="208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font" Target="fonts/font1.fntdata"/><Relationship Id="rId7" Type="http://schemas.openxmlformats.org/officeDocument/2006/relationships/font" Target="fonts/font5.fnt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openxmlformats.org/officeDocument/2006/relationships/tableStyles" Target="tableStyles.xml"/><Relationship Id="rId5" Type="http://schemas.openxmlformats.org/officeDocument/2006/relationships/font" Target="fonts/font3.fntdata"/><Relationship Id="rId10" Type="http://schemas.openxmlformats.org/officeDocument/2006/relationships/theme" Target="theme/theme1.xml"/><Relationship Id="rId4" Type="http://schemas.openxmlformats.org/officeDocument/2006/relationships/font" Target="fonts/font2.fntdata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12/19/23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327712" y="246593"/>
            <a:ext cx="3309051" cy="4364995"/>
            <a:chOff x="0" y="0"/>
            <a:chExt cx="1864859" cy="2459950"/>
          </a:xfrm>
        </p:grpSpPr>
        <p:sp>
          <p:nvSpPr>
            <p:cNvPr id="3" name="Freeform 3"/>
            <p:cNvSpPr/>
            <p:nvPr/>
          </p:nvSpPr>
          <p:spPr>
            <a:xfrm>
              <a:off x="31750" y="31750"/>
              <a:ext cx="1801359" cy="2396450"/>
            </a:xfrm>
            <a:custGeom>
              <a:avLst/>
              <a:gdLst/>
              <a:ahLst/>
              <a:cxnLst/>
              <a:rect l="l" t="t" r="r" b="b"/>
              <a:pathLst>
                <a:path w="1801359" h="2396450">
                  <a:moveTo>
                    <a:pt x="1708649" y="2396450"/>
                  </a:moveTo>
                  <a:lnTo>
                    <a:pt x="92710" y="2396450"/>
                  </a:lnTo>
                  <a:cubicBezTo>
                    <a:pt x="41910" y="2396450"/>
                    <a:pt x="0" y="2354540"/>
                    <a:pt x="0" y="2303740"/>
                  </a:cubicBezTo>
                  <a:lnTo>
                    <a:pt x="0" y="92710"/>
                  </a:lnTo>
                  <a:cubicBezTo>
                    <a:pt x="0" y="41910"/>
                    <a:pt x="41910" y="0"/>
                    <a:pt x="92710" y="0"/>
                  </a:cubicBezTo>
                  <a:lnTo>
                    <a:pt x="1707379" y="0"/>
                  </a:lnTo>
                  <a:cubicBezTo>
                    <a:pt x="1758179" y="0"/>
                    <a:pt x="1800089" y="41910"/>
                    <a:pt x="1800089" y="92710"/>
                  </a:cubicBezTo>
                  <a:lnTo>
                    <a:pt x="1800089" y="2302470"/>
                  </a:lnTo>
                  <a:cubicBezTo>
                    <a:pt x="1801359" y="2354540"/>
                    <a:pt x="1759449" y="2396450"/>
                    <a:pt x="1708649" y="2396450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7AD">
                    <a:alpha val="100000"/>
                  </a:srgbClr>
                </a:gs>
                <a:gs pos="100000">
                  <a:srgbClr val="FFA9F9">
                    <a:alpha val="100000"/>
                  </a:srgbClr>
                </a:gs>
              </a:gsLst>
              <a:lin ang="0"/>
            </a:gradFill>
          </p:spPr>
          <p:txBody>
            <a:bodyPr/>
            <a:lstStyle/>
            <a:p>
              <a:endParaRPr lang="de-DE"/>
            </a:p>
          </p:txBody>
        </p:sp>
        <p:sp>
          <p:nvSpPr>
            <p:cNvPr id="4" name="Freeform 4"/>
            <p:cNvSpPr/>
            <p:nvPr/>
          </p:nvSpPr>
          <p:spPr>
            <a:xfrm>
              <a:off x="0" y="0"/>
              <a:ext cx="1864859" cy="2459950"/>
            </a:xfrm>
            <a:custGeom>
              <a:avLst/>
              <a:gdLst/>
              <a:ahLst/>
              <a:cxnLst/>
              <a:rect l="l" t="t" r="r" b="b"/>
              <a:pathLst>
                <a:path w="1864859" h="2459950">
                  <a:moveTo>
                    <a:pt x="1740399" y="59690"/>
                  </a:moveTo>
                  <a:cubicBezTo>
                    <a:pt x="1775959" y="59690"/>
                    <a:pt x="1805169" y="88900"/>
                    <a:pt x="1805169" y="124460"/>
                  </a:cubicBezTo>
                  <a:lnTo>
                    <a:pt x="1805169" y="2335490"/>
                  </a:lnTo>
                  <a:cubicBezTo>
                    <a:pt x="1805169" y="2371050"/>
                    <a:pt x="1775959" y="2400260"/>
                    <a:pt x="1740399" y="2400260"/>
                  </a:cubicBezTo>
                  <a:lnTo>
                    <a:pt x="124460" y="2400260"/>
                  </a:lnTo>
                  <a:cubicBezTo>
                    <a:pt x="88900" y="2400260"/>
                    <a:pt x="59690" y="2371050"/>
                    <a:pt x="59690" y="2335490"/>
                  </a:cubicBezTo>
                  <a:lnTo>
                    <a:pt x="59690" y="124460"/>
                  </a:lnTo>
                  <a:cubicBezTo>
                    <a:pt x="59690" y="88900"/>
                    <a:pt x="88900" y="59690"/>
                    <a:pt x="124460" y="59690"/>
                  </a:cubicBezTo>
                  <a:lnTo>
                    <a:pt x="1740399" y="59690"/>
                  </a:lnTo>
                  <a:moveTo>
                    <a:pt x="1740399" y="0"/>
                  </a:moveTo>
                  <a:lnTo>
                    <a:pt x="124460" y="0"/>
                  </a:lnTo>
                  <a:cubicBezTo>
                    <a:pt x="55880" y="0"/>
                    <a:pt x="0" y="55880"/>
                    <a:pt x="0" y="124460"/>
                  </a:cubicBezTo>
                  <a:lnTo>
                    <a:pt x="0" y="2335490"/>
                  </a:lnTo>
                  <a:cubicBezTo>
                    <a:pt x="0" y="2404070"/>
                    <a:pt x="55880" y="2459950"/>
                    <a:pt x="124460" y="2459950"/>
                  </a:cubicBezTo>
                  <a:lnTo>
                    <a:pt x="1740399" y="2459950"/>
                  </a:lnTo>
                  <a:cubicBezTo>
                    <a:pt x="1808979" y="2459950"/>
                    <a:pt x="1864859" y="2404070"/>
                    <a:pt x="1864859" y="2335490"/>
                  </a:cubicBezTo>
                  <a:lnTo>
                    <a:pt x="1864859" y="124460"/>
                  </a:lnTo>
                  <a:cubicBezTo>
                    <a:pt x="1864859" y="55880"/>
                    <a:pt x="1808979" y="0"/>
                    <a:pt x="1740399" y="0"/>
                  </a:cubicBezTo>
                  <a:close/>
                </a:path>
              </a:pathLst>
            </a:custGeom>
            <a:solidFill>
              <a:srgbClr val="A6A6A6"/>
            </a:solidFill>
          </p:spPr>
          <p:txBody>
            <a:bodyPr/>
            <a:lstStyle/>
            <a:p>
              <a:endParaRPr lang="de-DE"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319727" y="5602190"/>
            <a:ext cx="3309051" cy="4438217"/>
            <a:chOff x="0" y="0"/>
            <a:chExt cx="1864859" cy="2501215"/>
          </a:xfrm>
        </p:grpSpPr>
        <p:sp>
          <p:nvSpPr>
            <p:cNvPr id="6" name="Freeform 6"/>
            <p:cNvSpPr/>
            <p:nvPr/>
          </p:nvSpPr>
          <p:spPr>
            <a:xfrm>
              <a:off x="31750" y="31750"/>
              <a:ext cx="1801359" cy="2437715"/>
            </a:xfrm>
            <a:custGeom>
              <a:avLst/>
              <a:gdLst/>
              <a:ahLst/>
              <a:cxnLst/>
              <a:rect l="l" t="t" r="r" b="b"/>
              <a:pathLst>
                <a:path w="1801359" h="2437715">
                  <a:moveTo>
                    <a:pt x="1708649" y="2437715"/>
                  </a:moveTo>
                  <a:lnTo>
                    <a:pt x="92710" y="2437715"/>
                  </a:lnTo>
                  <a:cubicBezTo>
                    <a:pt x="41910" y="2437715"/>
                    <a:pt x="0" y="2395805"/>
                    <a:pt x="0" y="2345005"/>
                  </a:cubicBezTo>
                  <a:lnTo>
                    <a:pt x="0" y="92710"/>
                  </a:lnTo>
                  <a:cubicBezTo>
                    <a:pt x="0" y="41910"/>
                    <a:pt x="41910" y="0"/>
                    <a:pt x="92710" y="0"/>
                  </a:cubicBezTo>
                  <a:lnTo>
                    <a:pt x="1707379" y="0"/>
                  </a:lnTo>
                  <a:cubicBezTo>
                    <a:pt x="1758179" y="0"/>
                    <a:pt x="1800089" y="41910"/>
                    <a:pt x="1800089" y="92710"/>
                  </a:cubicBezTo>
                  <a:lnTo>
                    <a:pt x="1800089" y="2343735"/>
                  </a:lnTo>
                  <a:cubicBezTo>
                    <a:pt x="1801359" y="2395805"/>
                    <a:pt x="1759449" y="2437715"/>
                    <a:pt x="1708649" y="2437715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7AD">
                    <a:alpha val="100000"/>
                  </a:srgbClr>
                </a:gs>
                <a:gs pos="100000">
                  <a:srgbClr val="FFA9F9">
                    <a:alpha val="100000"/>
                  </a:srgbClr>
                </a:gs>
              </a:gsLst>
              <a:lin ang="0"/>
            </a:gradFill>
          </p:spPr>
          <p:txBody>
            <a:bodyPr/>
            <a:lstStyle/>
            <a:p>
              <a:endParaRPr lang="de-DE"/>
            </a:p>
          </p:txBody>
        </p:sp>
        <p:sp>
          <p:nvSpPr>
            <p:cNvPr id="7" name="Freeform 7"/>
            <p:cNvSpPr/>
            <p:nvPr/>
          </p:nvSpPr>
          <p:spPr>
            <a:xfrm>
              <a:off x="0" y="0"/>
              <a:ext cx="1864859" cy="2501215"/>
            </a:xfrm>
            <a:custGeom>
              <a:avLst/>
              <a:gdLst/>
              <a:ahLst/>
              <a:cxnLst/>
              <a:rect l="l" t="t" r="r" b="b"/>
              <a:pathLst>
                <a:path w="1864859" h="2501215">
                  <a:moveTo>
                    <a:pt x="1740399" y="59690"/>
                  </a:moveTo>
                  <a:cubicBezTo>
                    <a:pt x="1775959" y="59690"/>
                    <a:pt x="1805169" y="88900"/>
                    <a:pt x="1805169" y="124460"/>
                  </a:cubicBezTo>
                  <a:lnTo>
                    <a:pt x="1805169" y="2376755"/>
                  </a:lnTo>
                  <a:cubicBezTo>
                    <a:pt x="1805169" y="2412315"/>
                    <a:pt x="1775959" y="2441525"/>
                    <a:pt x="1740399" y="2441525"/>
                  </a:cubicBezTo>
                  <a:lnTo>
                    <a:pt x="124460" y="2441525"/>
                  </a:lnTo>
                  <a:cubicBezTo>
                    <a:pt x="88900" y="2441525"/>
                    <a:pt x="59690" y="2412315"/>
                    <a:pt x="59690" y="2376755"/>
                  </a:cubicBezTo>
                  <a:lnTo>
                    <a:pt x="59690" y="124460"/>
                  </a:lnTo>
                  <a:cubicBezTo>
                    <a:pt x="59690" y="88900"/>
                    <a:pt x="88900" y="59690"/>
                    <a:pt x="124460" y="59690"/>
                  </a:cubicBezTo>
                  <a:lnTo>
                    <a:pt x="1740399" y="59690"/>
                  </a:lnTo>
                  <a:moveTo>
                    <a:pt x="1740399" y="0"/>
                  </a:moveTo>
                  <a:lnTo>
                    <a:pt x="124460" y="0"/>
                  </a:lnTo>
                  <a:cubicBezTo>
                    <a:pt x="55880" y="0"/>
                    <a:pt x="0" y="55880"/>
                    <a:pt x="0" y="124460"/>
                  </a:cubicBezTo>
                  <a:lnTo>
                    <a:pt x="0" y="2376755"/>
                  </a:lnTo>
                  <a:cubicBezTo>
                    <a:pt x="0" y="2445335"/>
                    <a:pt x="55880" y="2501215"/>
                    <a:pt x="124460" y="2501215"/>
                  </a:cubicBezTo>
                  <a:lnTo>
                    <a:pt x="1740399" y="2501215"/>
                  </a:lnTo>
                  <a:cubicBezTo>
                    <a:pt x="1808979" y="2501215"/>
                    <a:pt x="1864859" y="2445335"/>
                    <a:pt x="1864859" y="2376755"/>
                  </a:cubicBezTo>
                  <a:lnTo>
                    <a:pt x="1864859" y="124460"/>
                  </a:lnTo>
                  <a:cubicBezTo>
                    <a:pt x="1864859" y="55880"/>
                    <a:pt x="1808979" y="0"/>
                    <a:pt x="1740399" y="0"/>
                  </a:cubicBezTo>
                  <a:close/>
                </a:path>
              </a:pathLst>
            </a:custGeom>
            <a:solidFill>
              <a:srgbClr val="A6A6A6"/>
            </a:solidFill>
          </p:spPr>
          <p:txBody>
            <a:bodyPr/>
            <a:lstStyle/>
            <a:p>
              <a:endParaRPr lang="de-DE"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5320706" y="292616"/>
            <a:ext cx="3309051" cy="4364995"/>
            <a:chOff x="0" y="0"/>
            <a:chExt cx="1864859" cy="2459950"/>
          </a:xfrm>
        </p:grpSpPr>
        <p:sp>
          <p:nvSpPr>
            <p:cNvPr id="9" name="Freeform 9"/>
            <p:cNvSpPr/>
            <p:nvPr/>
          </p:nvSpPr>
          <p:spPr>
            <a:xfrm>
              <a:off x="31750" y="31750"/>
              <a:ext cx="1801359" cy="2396450"/>
            </a:xfrm>
            <a:custGeom>
              <a:avLst/>
              <a:gdLst/>
              <a:ahLst/>
              <a:cxnLst/>
              <a:rect l="l" t="t" r="r" b="b"/>
              <a:pathLst>
                <a:path w="1801359" h="2396450">
                  <a:moveTo>
                    <a:pt x="1708649" y="2396450"/>
                  </a:moveTo>
                  <a:lnTo>
                    <a:pt x="92710" y="2396450"/>
                  </a:lnTo>
                  <a:cubicBezTo>
                    <a:pt x="41910" y="2396450"/>
                    <a:pt x="0" y="2354540"/>
                    <a:pt x="0" y="2303740"/>
                  </a:cubicBezTo>
                  <a:lnTo>
                    <a:pt x="0" y="92710"/>
                  </a:lnTo>
                  <a:cubicBezTo>
                    <a:pt x="0" y="41910"/>
                    <a:pt x="41910" y="0"/>
                    <a:pt x="92710" y="0"/>
                  </a:cubicBezTo>
                  <a:lnTo>
                    <a:pt x="1707379" y="0"/>
                  </a:lnTo>
                  <a:cubicBezTo>
                    <a:pt x="1758179" y="0"/>
                    <a:pt x="1800089" y="41910"/>
                    <a:pt x="1800089" y="92710"/>
                  </a:cubicBezTo>
                  <a:lnTo>
                    <a:pt x="1800089" y="2302470"/>
                  </a:lnTo>
                  <a:cubicBezTo>
                    <a:pt x="1801359" y="2354540"/>
                    <a:pt x="1759449" y="2396450"/>
                    <a:pt x="1708649" y="2396450"/>
                  </a:cubicBezTo>
                  <a:close/>
                </a:path>
              </a:pathLst>
            </a:custGeom>
            <a:gradFill rotWithShape="1">
              <a:gsLst>
                <a:gs pos="0">
                  <a:srgbClr val="CDFFD8">
                    <a:alpha val="100000"/>
                  </a:srgbClr>
                </a:gs>
                <a:gs pos="100000">
                  <a:srgbClr val="94B9FF">
                    <a:alpha val="100000"/>
                  </a:srgbClr>
                </a:gs>
              </a:gsLst>
              <a:lin ang="0"/>
            </a:gradFill>
          </p:spPr>
          <p:txBody>
            <a:bodyPr/>
            <a:lstStyle/>
            <a:p>
              <a:endParaRPr lang="de-DE"/>
            </a:p>
          </p:txBody>
        </p:sp>
        <p:sp>
          <p:nvSpPr>
            <p:cNvPr id="10" name="Freeform 10"/>
            <p:cNvSpPr/>
            <p:nvPr/>
          </p:nvSpPr>
          <p:spPr>
            <a:xfrm>
              <a:off x="0" y="0"/>
              <a:ext cx="1864859" cy="2459950"/>
            </a:xfrm>
            <a:custGeom>
              <a:avLst/>
              <a:gdLst/>
              <a:ahLst/>
              <a:cxnLst/>
              <a:rect l="l" t="t" r="r" b="b"/>
              <a:pathLst>
                <a:path w="1864859" h="2459950">
                  <a:moveTo>
                    <a:pt x="1740399" y="59690"/>
                  </a:moveTo>
                  <a:cubicBezTo>
                    <a:pt x="1775959" y="59690"/>
                    <a:pt x="1805169" y="88900"/>
                    <a:pt x="1805169" y="124460"/>
                  </a:cubicBezTo>
                  <a:lnTo>
                    <a:pt x="1805169" y="2335490"/>
                  </a:lnTo>
                  <a:cubicBezTo>
                    <a:pt x="1805169" y="2371050"/>
                    <a:pt x="1775959" y="2400260"/>
                    <a:pt x="1740399" y="2400260"/>
                  </a:cubicBezTo>
                  <a:lnTo>
                    <a:pt x="124460" y="2400260"/>
                  </a:lnTo>
                  <a:cubicBezTo>
                    <a:pt x="88900" y="2400260"/>
                    <a:pt x="59690" y="2371050"/>
                    <a:pt x="59690" y="2335490"/>
                  </a:cubicBezTo>
                  <a:lnTo>
                    <a:pt x="59690" y="124460"/>
                  </a:lnTo>
                  <a:cubicBezTo>
                    <a:pt x="59690" y="88900"/>
                    <a:pt x="88900" y="59690"/>
                    <a:pt x="124460" y="59690"/>
                  </a:cubicBezTo>
                  <a:lnTo>
                    <a:pt x="1740399" y="59690"/>
                  </a:lnTo>
                  <a:moveTo>
                    <a:pt x="1740399" y="0"/>
                  </a:moveTo>
                  <a:lnTo>
                    <a:pt x="124460" y="0"/>
                  </a:lnTo>
                  <a:cubicBezTo>
                    <a:pt x="55880" y="0"/>
                    <a:pt x="0" y="55880"/>
                    <a:pt x="0" y="124460"/>
                  </a:cubicBezTo>
                  <a:lnTo>
                    <a:pt x="0" y="2335490"/>
                  </a:lnTo>
                  <a:cubicBezTo>
                    <a:pt x="0" y="2404070"/>
                    <a:pt x="55880" y="2459950"/>
                    <a:pt x="124460" y="2459950"/>
                  </a:cubicBezTo>
                  <a:lnTo>
                    <a:pt x="1740399" y="2459950"/>
                  </a:lnTo>
                  <a:cubicBezTo>
                    <a:pt x="1808979" y="2459950"/>
                    <a:pt x="1864859" y="2404070"/>
                    <a:pt x="1864859" y="2335490"/>
                  </a:cubicBezTo>
                  <a:lnTo>
                    <a:pt x="1864859" y="124460"/>
                  </a:lnTo>
                  <a:cubicBezTo>
                    <a:pt x="1864859" y="55880"/>
                    <a:pt x="1808979" y="0"/>
                    <a:pt x="1740399" y="0"/>
                  </a:cubicBezTo>
                  <a:close/>
                </a:path>
              </a:pathLst>
            </a:custGeom>
            <a:solidFill>
              <a:srgbClr val="A6A6A6"/>
            </a:solidFill>
          </p:spPr>
          <p:txBody>
            <a:bodyPr/>
            <a:lstStyle/>
            <a:p>
              <a:endParaRPr lang="de-DE"/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9610832" y="292616"/>
            <a:ext cx="3309051" cy="4364995"/>
            <a:chOff x="0" y="0"/>
            <a:chExt cx="1864859" cy="2459950"/>
          </a:xfrm>
        </p:grpSpPr>
        <p:sp>
          <p:nvSpPr>
            <p:cNvPr id="12" name="Freeform 12"/>
            <p:cNvSpPr/>
            <p:nvPr/>
          </p:nvSpPr>
          <p:spPr>
            <a:xfrm>
              <a:off x="31750" y="31750"/>
              <a:ext cx="1801359" cy="2396450"/>
            </a:xfrm>
            <a:custGeom>
              <a:avLst/>
              <a:gdLst/>
              <a:ahLst/>
              <a:cxnLst/>
              <a:rect l="l" t="t" r="r" b="b"/>
              <a:pathLst>
                <a:path w="1801359" h="2396450">
                  <a:moveTo>
                    <a:pt x="1708649" y="2396450"/>
                  </a:moveTo>
                  <a:lnTo>
                    <a:pt x="92710" y="2396450"/>
                  </a:lnTo>
                  <a:cubicBezTo>
                    <a:pt x="41910" y="2396450"/>
                    <a:pt x="0" y="2354540"/>
                    <a:pt x="0" y="2303740"/>
                  </a:cubicBezTo>
                  <a:lnTo>
                    <a:pt x="0" y="92710"/>
                  </a:lnTo>
                  <a:cubicBezTo>
                    <a:pt x="0" y="41910"/>
                    <a:pt x="41910" y="0"/>
                    <a:pt x="92710" y="0"/>
                  </a:cubicBezTo>
                  <a:lnTo>
                    <a:pt x="1707379" y="0"/>
                  </a:lnTo>
                  <a:cubicBezTo>
                    <a:pt x="1758179" y="0"/>
                    <a:pt x="1800089" y="41910"/>
                    <a:pt x="1800089" y="92710"/>
                  </a:cubicBezTo>
                  <a:lnTo>
                    <a:pt x="1800089" y="2302470"/>
                  </a:lnTo>
                  <a:cubicBezTo>
                    <a:pt x="1801359" y="2354540"/>
                    <a:pt x="1759449" y="2396450"/>
                    <a:pt x="1708649" y="2396450"/>
                  </a:cubicBezTo>
                  <a:close/>
                </a:path>
              </a:pathLst>
            </a:custGeom>
            <a:gradFill rotWithShape="1">
              <a:gsLst>
                <a:gs pos="0">
                  <a:srgbClr val="0CC0DF">
                    <a:alpha val="47000"/>
                  </a:srgbClr>
                </a:gs>
                <a:gs pos="100000">
                  <a:srgbClr val="FFDE59">
                    <a:alpha val="47000"/>
                  </a:srgbClr>
                </a:gs>
              </a:gsLst>
              <a:lin ang="0"/>
            </a:gradFill>
          </p:spPr>
          <p:txBody>
            <a:bodyPr/>
            <a:lstStyle/>
            <a:p>
              <a:endParaRPr lang="de-DE"/>
            </a:p>
          </p:txBody>
        </p:sp>
        <p:sp>
          <p:nvSpPr>
            <p:cNvPr id="13" name="Freeform 13"/>
            <p:cNvSpPr/>
            <p:nvPr/>
          </p:nvSpPr>
          <p:spPr>
            <a:xfrm>
              <a:off x="0" y="0"/>
              <a:ext cx="1864859" cy="2459950"/>
            </a:xfrm>
            <a:custGeom>
              <a:avLst/>
              <a:gdLst/>
              <a:ahLst/>
              <a:cxnLst/>
              <a:rect l="l" t="t" r="r" b="b"/>
              <a:pathLst>
                <a:path w="1864859" h="2459950">
                  <a:moveTo>
                    <a:pt x="1740399" y="59690"/>
                  </a:moveTo>
                  <a:cubicBezTo>
                    <a:pt x="1775959" y="59690"/>
                    <a:pt x="1805169" y="88900"/>
                    <a:pt x="1805169" y="124460"/>
                  </a:cubicBezTo>
                  <a:lnTo>
                    <a:pt x="1805169" y="2335490"/>
                  </a:lnTo>
                  <a:cubicBezTo>
                    <a:pt x="1805169" y="2371050"/>
                    <a:pt x="1775959" y="2400260"/>
                    <a:pt x="1740399" y="2400260"/>
                  </a:cubicBezTo>
                  <a:lnTo>
                    <a:pt x="124460" y="2400260"/>
                  </a:lnTo>
                  <a:cubicBezTo>
                    <a:pt x="88900" y="2400260"/>
                    <a:pt x="59690" y="2371050"/>
                    <a:pt x="59690" y="2335490"/>
                  </a:cubicBezTo>
                  <a:lnTo>
                    <a:pt x="59690" y="124460"/>
                  </a:lnTo>
                  <a:cubicBezTo>
                    <a:pt x="59690" y="88900"/>
                    <a:pt x="88900" y="59690"/>
                    <a:pt x="124460" y="59690"/>
                  </a:cubicBezTo>
                  <a:lnTo>
                    <a:pt x="1740399" y="59690"/>
                  </a:lnTo>
                  <a:moveTo>
                    <a:pt x="1740399" y="0"/>
                  </a:moveTo>
                  <a:lnTo>
                    <a:pt x="124460" y="0"/>
                  </a:lnTo>
                  <a:cubicBezTo>
                    <a:pt x="55880" y="0"/>
                    <a:pt x="0" y="55880"/>
                    <a:pt x="0" y="124460"/>
                  </a:cubicBezTo>
                  <a:lnTo>
                    <a:pt x="0" y="2335490"/>
                  </a:lnTo>
                  <a:cubicBezTo>
                    <a:pt x="0" y="2404070"/>
                    <a:pt x="55880" y="2459950"/>
                    <a:pt x="124460" y="2459950"/>
                  </a:cubicBezTo>
                  <a:lnTo>
                    <a:pt x="1740399" y="2459950"/>
                  </a:lnTo>
                  <a:cubicBezTo>
                    <a:pt x="1808979" y="2459950"/>
                    <a:pt x="1864859" y="2404070"/>
                    <a:pt x="1864859" y="2335490"/>
                  </a:cubicBezTo>
                  <a:lnTo>
                    <a:pt x="1864859" y="124460"/>
                  </a:lnTo>
                  <a:cubicBezTo>
                    <a:pt x="1864859" y="55880"/>
                    <a:pt x="1808979" y="0"/>
                    <a:pt x="1740399" y="0"/>
                  </a:cubicBezTo>
                  <a:close/>
                </a:path>
              </a:pathLst>
            </a:custGeom>
            <a:solidFill>
              <a:srgbClr val="A6A6A6">
                <a:alpha val="46667"/>
              </a:srgbClr>
            </a:solidFill>
          </p:spPr>
          <p:txBody>
            <a:bodyPr/>
            <a:lstStyle/>
            <a:p>
              <a:endParaRPr lang="de-DE"/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13658048" y="292616"/>
            <a:ext cx="3309051" cy="4364995"/>
            <a:chOff x="0" y="0"/>
            <a:chExt cx="1864859" cy="2459950"/>
          </a:xfrm>
        </p:grpSpPr>
        <p:sp>
          <p:nvSpPr>
            <p:cNvPr id="15" name="Freeform 15"/>
            <p:cNvSpPr/>
            <p:nvPr/>
          </p:nvSpPr>
          <p:spPr>
            <a:xfrm>
              <a:off x="31750" y="31750"/>
              <a:ext cx="1801359" cy="2396450"/>
            </a:xfrm>
            <a:custGeom>
              <a:avLst/>
              <a:gdLst/>
              <a:ahLst/>
              <a:cxnLst/>
              <a:rect l="l" t="t" r="r" b="b"/>
              <a:pathLst>
                <a:path w="1801359" h="2396450">
                  <a:moveTo>
                    <a:pt x="1708649" y="2396450"/>
                  </a:moveTo>
                  <a:lnTo>
                    <a:pt x="92710" y="2396450"/>
                  </a:lnTo>
                  <a:cubicBezTo>
                    <a:pt x="41910" y="2396450"/>
                    <a:pt x="0" y="2354540"/>
                    <a:pt x="0" y="2303740"/>
                  </a:cubicBezTo>
                  <a:lnTo>
                    <a:pt x="0" y="92710"/>
                  </a:lnTo>
                  <a:cubicBezTo>
                    <a:pt x="0" y="41910"/>
                    <a:pt x="41910" y="0"/>
                    <a:pt x="92710" y="0"/>
                  </a:cubicBezTo>
                  <a:lnTo>
                    <a:pt x="1707379" y="0"/>
                  </a:lnTo>
                  <a:cubicBezTo>
                    <a:pt x="1758179" y="0"/>
                    <a:pt x="1800089" y="41910"/>
                    <a:pt x="1800089" y="92710"/>
                  </a:cubicBezTo>
                  <a:lnTo>
                    <a:pt x="1800089" y="2302470"/>
                  </a:lnTo>
                  <a:cubicBezTo>
                    <a:pt x="1801359" y="2354540"/>
                    <a:pt x="1759449" y="2396450"/>
                    <a:pt x="1708649" y="2396450"/>
                  </a:cubicBezTo>
                  <a:close/>
                </a:path>
              </a:pathLst>
            </a:custGeom>
            <a:gradFill rotWithShape="1">
              <a:gsLst>
                <a:gs pos="0">
                  <a:srgbClr val="FFDE59">
                    <a:alpha val="69000"/>
                  </a:srgbClr>
                </a:gs>
                <a:gs pos="100000">
                  <a:srgbClr val="FF914D">
                    <a:alpha val="69000"/>
                  </a:srgbClr>
                </a:gs>
              </a:gsLst>
              <a:lin ang="0"/>
            </a:gradFill>
          </p:spPr>
          <p:txBody>
            <a:bodyPr/>
            <a:lstStyle/>
            <a:p>
              <a:endParaRPr lang="de-DE"/>
            </a:p>
          </p:txBody>
        </p:sp>
        <p:sp>
          <p:nvSpPr>
            <p:cNvPr id="16" name="Freeform 16"/>
            <p:cNvSpPr/>
            <p:nvPr/>
          </p:nvSpPr>
          <p:spPr>
            <a:xfrm>
              <a:off x="0" y="0"/>
              <a:ext cx="1864859" cy="2459950"/>
            </a:xfrm>
            <a:custGeom>
              <a:avLst/>
              <a:gdLst/>
              <a:ahLst/>
              <a:cxnLst/>
              <a:rect l="l" t="t" r="r" b="b"/>
              <a:pathLst>
                <a:path w="1864859" h="2459950">
                  <a:moveTo>
                    <a:pt x="1740399" y="59690"/>
                  </a:moveTo>
                  <a:cubicBezTo>
                    <a:pt x="1775959" y="59690"/>
                    <a:pt x="1805169" y="88900"/>
                    <a:pt x="1805169" y="124460"/>
                  </a:cubicBezTo>
                  <a:lnTo>
                    <a:pt x="1805169" y="2335490"/>
                  </a:lnTo>
                  <a:cubicBezTo>
                    <a:pt x="1805169" y="2371050"/>
                    <a:pt x="1775959" y="2400260"/>
                    <a:pt x="1740399" y="2400260"/>
                  </a:cubicBezTo>
                  <a:lnTo>
                    <a:pt x="124460" y="2400260"/>
                  </a:lnTo>
                  <a:cubicBezTo>
                    <a:pt x="88900" y="2400260"/>
                    <a:pt x="59690" y="2371050"/>
                    <a:pt x="59690" y="2335490"/>
                  </a:cubicBezTo>
                  <a:lnTo>
                    <a:pt x="59690" y="124460"/>
                  </a:lnTo>
                  <a:cubicBezTo>
                    <a:pt x="59690" y="88900"/>
                    <a:pt x="88900" y="59690"/>
                    <a:pt x="124460" y="59690"/>
                  </a:cubicBezTo>
                  <a:lnTo>
                    <a:pt x="1740399" y="59690"/>
                  </a:lnTo>
                  <a:moveTo>
                    <a:pt x="1740399" y="0"/>
                  </a:moveTo>
                  <a:lnTo>
                    <a:pt x="124460" y="0"/>
                  </a:lnTo>
                  <a:cubicBezTo>
                    <a:pt x="55880" y="0"/>
                    <a:pt x="0" y="55880"/>
                    <a:pt x="0" y="124460"/>
                  </a:cubicBezTo>
                  <a:lnTo>
                    <a:pt x="0" y="2335490"/>
                  </a:lnTo>
                  <a:cubicBezTo>
                    <a:pt x="0" y="2404070"/>
                    <a:pt x="55880" y="2459950"/>
                    <a:pt x="124460" y="2459950"/>
                  </a:cubicBezTo>
                  <a:lnTo>
                    <a:pt x="1740399" y="2459950"/>
                  </a:lnTo>
                  <a:cubicBezTo>
                    <a:pt x="1808979" y="2459950"/>
                    <a:pt x="1864859" y="2404070"/>
                    <a:pt x="1864859" y="2335490"/>
                  </a:cubicBezTo>
                  <a:lnTo>
                    <a:pt x="1864859" y="124460"/>
                  </a:lnTo>
                  <a:cubicBezTo>
                    <a:pt x="1864859" y="55880"/>
                    <a:pt x="1808979" y="0"/>
                    <a:pt x="1740399" y="0"/>
                  </a:cubicBezTo>
                  <a:close/>
                </a:path>
              </a:pathLst>
            </a:custGeom>
            <a:solidFill>
              <a:srgbClr val="A6A6A6">
                <a:alpha val="68627"/>
              </a:srgbClr>
            </a:solidFill>
          </p:spPr>
          <p:txBody>
            <a:bodyPr/>
            <a:lstStyle/>
            <a:p>
              <a:endParaRPr lang="de-DE"/>
            </a:p>
          </p:txBody>
        </p:sp>
      </p:grpSp>
      <p:grpSp>
        <p:nvGrpSpPr>
          <p:cNvPr id="17" name="Group 17"/>
          <p:cNvGrpSpPr/>
          <p:nvPr/>
        </p:nvGrpSpPr>
        <p:grpSpPr>
          <a:xfrm>
            <a:off x="5320706" y="5602190"/>
            <a:ext cx="3309051" cy="4438217"/>
            <a:chOff x="0" y="0"/>
            <a:chExt cx="1864859" cy="2501215"/>
          </a:xfrm>
        </p:grpSpPr>
        <p:sp>
          <p:nvSpPr>
            <p:cNvPr id="18" name="Freeform 18"/>
            <p:cNvSpPr/>
            <p:nvPr/>
          </p:nvSpPr>
          <p:spPr>
            <a:xfrm>
              <a:off x="31750" y="31750"/>
              <a:ext cx="1801359" cy="2437715"/>
            </a:xfrm>
            <a:custGeom>
              <a:avLst/>
              <a:gdLst/>
              <a:ahLst/>
              <a:cxnLst/>
              <a:rect l="l" t="t" r="r" b="b"/>
              <a:pathLst>
                <a:path w="1801359" h="2437715">
                  <a:moveTo>
                    <a:pt x="1708649" y="2437715"/>
                  </a:moveTo>
                  <a:lnTo>
                    <a:pt x="92710" y="2437715"/>
                  </a:lnTo>
                  <a:cubicBezTo>
                    <a:pt x="41910" y="2437715"/>
                    <a:pt x="0" y="2395805"/>
                    <a:pt x="0" y="2345005"/>
                  </a:cubicBezTo>
                  <a:lnTo>
                    <a:pt x="0" y="92710"/>
                  </a:lnTo>
                  <a:cubicBezTo>
                    <a:pt x="0" y="41910"/>
                    <a:pt x="41910" y="0"/>
                    <a:pt x="92710" y="0"/>
                  </a:cubicBezTo>
                  <a:lnTo>
                    <a:pt x="1707379" y="0"/>
                  </a:lnTo>
                  <a:cubicBezTo>
                    <a:pt x="1758179" y="0"/>
                    <a:pt x="1800089" y="41910"/>
                    <a:pt x="1800089" y="92710"/>
                  </a:cubicBezTo>
                  <a:lnTo>
                    <a:pt x="1800089" y="2343735"/>
                  </a:lnTo>
                  <a:cubicBezTo>
                    <a:pt x="1801359" y="2395805"/>
                    <a:pt x="1759449" y="2437715"/>
                    <a:pt x="1708649" y="2437715"/>
                  </a:cubicBezTo>
                  <a:close/>
                </a:path>
              </a:pathLst>
            </a:custGeom>
            <a:gradFill rotWithShape="1">
              <a:gsLst>
                <a:gs pos="0">
                  <a:srgbClr val="CDFFD8">
                    <a:alpha val="100000"/>
                  </a:srgbClr>
                </a:gs>
                <a:gs pos="100000">
                  <a:srgbClr val="94B9FF">
                    <a:alpha val="100000"/>
                  </a:srgbClr>
                </a:gs>
              </a:gsLst>
              <a:lin ang="0"/>
            </a:gradFill>
          </p:spPr>
          <p:txBody>
            <a:bodyPr/>
            <a:lstStyle/>
            <a:p>
              <a:endParaRPr lang="de-DE"/>
            </a:p>
          </p:txBody>
        </p:sp>
        <p:sp>
          <p:nvSpPr>
            <p:cNvPr id="19" name="Freeform 19"/>
            <p:cNvSpPr/>
            <p:nvPr/>
          </p:nvSpPr>
          <p:spPr>
            <a:xfrm>
              <a:off x="0" y="0"/>
              <a:ext cx="1864859" cy="2501215"/>
            </a:xfrm>
            <a:custGeom>
              <a:avLst/>
              <a:gdLst/>
              <a:ahLst/>
              <a:cxnLst/>
              <a:rect l="l" t="t" r="r" b="b"/>
              <a:pathLst>
                <a:path w="1864859" h="2501215">
                  <a:moveTo>
                    <a:pt x="1740399" y="59690"/>
                  </a:moveTo>
                  <a:cubicBezTo>
                    <a:pt x="1775959" y="59690"/>
                    <a:pt x="1805169" y="88900"/>
                    <a:pt x="1805169" y="124460"/>
                  </a:cubicBezTo>
                  <a:lnTo>
                    <a:pt x="1805169" y="2376755"/>
                  </a:lnTo>
                  <a:cubicBezTo>
                    <a:pt x="1805169" y="2412315"/>
                    <a:pt x="1775959" y="2441525"/>
                    <a:pt x="1740399" y="2441525"/>
                  </a:cubicBezTo>
                  <a:lnTo>
                    <a:pt x="124460" y="2441525"/>
                  </a:lnTo>
                  <a:cubicBezTo>
                    <a:pt x="88900" y="2441525"/>
                    <a:pt x="59690" y="2412315"/>
                    <a:pt x="59690" y="2376755"/>
                  </a:cubicBezTo>
                  <a:lnTo>
                    <a:pt x="59690" y="124460"/>
                  </a:lnTo>
                  <a:cubicBezTo>
                    <a:pt x="59690" y="88900"/>
                    <a:pt x="88900" y="59690"/>
                    <a:pt x="124460" y="59690"/>
                  </a:cubicBezTo>
                  <a:lnTo>
                    <a:pt x="1740399" y="59690"/>
                  </a:lnTo>
                  <a:moveTo>
                    <a:pt x="1740399" y="0"/>
                  </a:moveTo>
                  <a:lnTo>
                    <a:pt x="124460" y="0"/>
                  </a:lnTo>
                  <a:cubicBezTo>
                    <a:pt x="55880" y="0"/>
                    <a:pt x="0" y="55880"/>
                    <a:pt x="0" y="124460"/>
                  </a:cubicBezTo>
                  <a:lnTo>
                    <a:pt x="0" y="2376755"/>
                  </a:lnTo>
                  <a:cubicBezTo>
                    <a:pt x="0" y="2445335"/>
                    <a:pt x="55880" y="2501215"/>
                    <a:pt x="124460" y="2501215"/>
                  </a:cubicBezTo>
                  <a:lnTo>
                    <a:pt x="1740399" y="2501215"/>
                  </a:lnTo>
                  <a:cubicBezTo>
                    <a:pt x="1808979" y="2501215"/>
                    <a:pt x="1864859" y="2445335"/>
                    <a:pt x="1864859" y="2376755"/>
                  </a:cubicBezTo>
                  <a:lnTo>
                    <a:pt x="1864859" y="124460"/>
                  </a:lnTo>
                  <a:cubicBezTo>
                    <a:pt x="1864859" y="55880"/>
                    <a:pt x="1808979" y="0"/>
                    <a:pt x="1740399" y="0"/>
                  </a:cubicBezTo>
                  <a:close/>
                </a:path>
              </a:pathLst>
            </a:custGeom>
            <a:solidFill>
              <a:srgbClr val="A6A6A6"/>
            </a:solidFill>
          </p:spPr>
          <p:txBody>
            <a:bodyPr/>
            <a:lstStyle/>
            <a:p>
              <a:endParaRPr lang="de-DE"/>
            </a:p>
          </p:txBody>
        </p:sp>
      </p:grpSp>
      <p:grpSp>
        <p:nvGrpSpPr>
          <p:cNvPr id="20" name="Group 20"/>
          <p:cNvGrpSpPr/>
          <p:nvPr/>
        </p:nvGrpSpPr>
        <p:grpSpPr>
          <a:xfrm>
            <a:off x="9610832" y="5602190"/>
            <a:ext cx="3309051" cy="4438217"/>
            <a:chOff x="0" y="0"/>
            <a:chExt cx="1864859" cy="2501215"/>
          </a:xfrm>
        </p:grpSpPr>
        <p:sp>
          <p:nvSpPr>
            <p:cNvPr id="21" name="Freeform 21"/>
            <p:cNvSpPr/>
            <p:nvPr/>
          </p:nvSpPr>
          <p:spPr>
            <a:xfrm>
              <a:off x="31750" y="31750"/>
              <a:ext cx="1801359" cy="2437715"/>
            </a:xfrm>
            <a:custGeom>
              <a:avLst/>
              <a:gdLst/>
              <a:ahLst/>
              <a:cxnLst/>
              <a:rect l="l" t="t" r="r" b="b"/>
              <a:pathLst>
                <a:path w="1801359" h="2437715">
                  <a:moveTo>
                    <a:pt x="1708649" y="2437715"/>
                  </a:moveTo>
                  <a:lnTo>
                    <a:pt x="92710" y="2437715"/>
                  </a:lnTo>
                  <a:cubicBezTo>
                    <a:pt x="41910" y="2437715"/>
                    <a:pt x="0" y="2395805"/>
                    <a:pt x="0" y="2345005"/>
                  </a:cubicBezTo>
                  <a:lnTo>
                    <a:pt x="0" y="92710"/>
                  </a:lnTo>
                  <a:cubicBezTo>
                    <a:pt x="0" y="41910"/>
                    <a:pt x="41910" y="0"/>
                    <a:pt x="92710" y="0"/>
                  </a:cubicBezTo>
                  <a:lnTo>
                    <a:pt x="1707379" y="0"/>
                  </a:lnTo>
                  <a:cubicBezTo>
                    <a:pt x="1758179" y="0"/>
                    <a:pt x="1800089" y="41910"/>
                    <a:pt x="1800089" y="92710"/>
                  </a:cubicBezTo>
                  <a:lnTo>
                    <a:pt x="1800089" y="2343735"/>
                  </a:lnTo>
                  <a:cubicBezTo>
                    <a:pt x="1801359" y="2395805"/>
                    <a:pt x="1759449" y="2437715"/>
                    <a:pt x="1708649" y="2437715"/>
                  </a:cubicBezTo>
                  <a:close/>
                </a:path>
              </a:pathLst>
            </a:custGeom>
            <a:gradFill rotWithShape="1">
              <a:gsLst>
                <a:gs pos="0">
                  <a:srgbClr val="0CC0DF">
                    <a:alpha val="47000"/>
                  </a:srgbClr>
                </a:gs>
                <a:gs pos="100000">
                  <a:srgbClr val="FFDE59">
                    <a:alpha val="47000"/>
                  </a:srgbClr>
                </a:gs>
              </a:gsLst>
              <a:lin ang="0"/>
            </a:gradFill>
          </p:spPr>
          <p:txBody>
            <a:bodyPr/>
            <a:lstStyle/>
            <a:p>
              <a:endParaRPr lang="de-DE"/>
            </a:p>
          </p:txBody>
        </p:sp>
        <p:sp>
          <p:nvSpPr>
            <p:cNvPr id="22" name="Freeform 22"/>
            <p:cNvSpPr/>
            <p:nvPr/>
          </p:nvSpPr>
          <p:spPr>
            <a:xfrm>
              <a:off x="0" y="0"/>
              <a:ext cx="1864859" cy="2501215"/>
            </a:xfrm>
            <a:custGeom>
              <a:avLst/>
              <a:gdLst/>
              <a:ahLst/>
              <a:cxnLst/>
              <a:rect l="l" t="t" r="r" b="b"/>
              <a:pathLst>
                <a:path w="1864859" h="2501215">
                  <a:moveTo>
                    <a:pt x="1740399" y="59690"/>
                  </a:moveTo>
                  <a:cubicBezTo>
                    <a:pt x="1775959" y="59690"/>
                    <a:pt x="1805169" y="88900"/>
                    <a:pt x="1805169" y="124460"/>
                  </a:cubicBezTo>
                  <a:lnTo>
                    <a:pt x="1805169" y="2376755"/>
                  </a:lnTo>
                  <a:cubicBezTo>
                    <a:pt x="1805169" y="2412315"/>
                    <a:pt x="1775959" y="2441525"/>
                    <a:pt x="1740399" y="2441525"/>
                  </a:cubicBezTo>
                  <a:lnTo>
                    <a:pt x="124460" y="2441525"/>
                  </a:lnTo>
                  <a:cubicBezTo>
                    <a:pt x="88900" y="2441525"/>
                    <a:pt x="59690" y="2412315"/>
                    <a:pt x="59690" y="2376755"/>
                  </a:cubicBezTo>
                  <a:lnTo>
                    <a:pt x="59690" y="124460"/>
                  </a:lnTo>
                  <a:cubicBezTo>
                    <a:pt x="59690" y="88900"/>
                    <a:pt x="88900" y="59690"/>
                    <a:pt x="124460" y="59690"/>
                  </a:cubicBezTo>
                  <a:lnTo>
                    <a:pt x="1740399" y="59690"/>
                  </a:lnTo>
                  <a:moveTo>
                    <a:pt x="1740399" y="0"/>
                  </a:moveTo>
                  <a:lnTo>
                    <a:pt x="124460" y="0"/>
                  </a:lnTo>
                  <a:cubicBezTo>
                    <a:pt x="55880" y="0"/>
                    <a:pt x="0" y="55880"/>
                    <a:pt x="0" y="124460"/>
                  </a:cubicBezTo>
                  <a:lnTo>
                    <a:pt x="0" y="2376755"/>
                  </a:lnTo>
                  <a:cubicBezTo>
                    <a:pt x="0" y="2445335"/>
                    <a:pt x="55880" y="2501215"/>
                    <a:pt x="124460" y="2501215"/>
                  </a:cubicBezTo>
                  <a:lnTo>
                    <a:pt x="1740399" y="2501215"/>
                  </a:lnTo>
                  <a:cubicBezTo>
                    <a:pt x="1808979" y="2501215"/>
                    <a:pt x="1864859" y="2445335"/>
                    <a:pt x="1864859" y="2376755"/>
                  </a:cubicBezTo>
                  <a:lnTo>
                    <a:pt x="1864859" y="124460"/>
                  </a:lnTo>
                  <a:cubicBezTo>
                    <a:pt x="1864859" y="55880"/>
                    <a:pt x="1808979" y="0"/>
                    <a:pt x="1740399" y="0"/>
                  </a:cubicBezTo>
                  <a:close/>
                </a:path>
              </a:pathLst>
            </a:custGeom>
            <a:solidFill>
              <a:srgbClr val="A6A6A6">
                <a:alpha val="46667"/>
              </a:srgbClr>
            </a:solidFill>
          </p:spPr>
          <p:txBody>
            <a:bodyPr/>
            <a:lstStyle/>
            <a:p>
              <a:endParaRPr lang="de-DE"/>
            </a:p>
          </p:txBody>
        </p:sp>
      </p:grpSp>
      <p:grpSp>
        <p:nvGrpSpPr>
          <p:cNvPr id="23" name="Group 23"/>
          <p:cNvGrpSpPr/>
          <p:nvPr/>
        </p:nvGrpSpPr>
        <p:grpSpPr>
          <a:xfrm>
            <a:off x="13650998" y="5648214"/>
            <a:ext cx="3309051" cy="4438217"/>
            <a:chOff x="0" y="0"/>
            <a:chExt cx="1864859" cy="2501215"/>
          </a:xfrm>
        </p:grpSpPr>
        <p:sp>
          <p:nvSpPr>
            <p:cNvPr id="24" name="Freeform 24"/>
            <p:cNvSpPr/>
            <p:nvPr/>
          </p:nvSpPr>
          <p:spPr>
            <a:xfrm>
              <a:off x="31750" y="31750"/>
              <a:ext cx="1801359" cy="2437715"/>
            </a:xfrm>
            <a:custGeom>
              <a:avLst/>
              <a:gdLst/>
              <a:ahLst/>
              <a:cxnLst/>
              <a:rect l="l" t="t" r="r" b="b"/>
              <a:pathLst>
                <a:path w="1801359" h="2437715">
                  <a:moveTo>
                    <a:pt x="1708649" y="2437715"/>
                  </a:moveTo>
                  <a:lnTo>
                    <a:pt x="92710" y="2437715"/>
                  </a:lnTo>
                  <a:cubicBezTo>
                    <a:pt x="41910" y="2437715"/>
                    <a:pt x="0" y="2395805"/>
                    <a:pt x="0" y="2345005"/>
                  </a:cubicBezTo>
                  <a:lnTo>
                    <a:pt x="0" y="92710"/>
                  </a:lnTo>
                  <a:cubicBezTo>
                    <a:pt x="0" y="41910"/>
                    <a:pt x="41910" y="0"/>
                    <a:pt x="92710" y="0"/>
                  </a:cubicBezTo>
                  <a:lnTo>
                    <a:pt x="1707379" y="0"/>
                  </a:lnTo>
                  <a:cubicBezTo>
                    <a:pt x="1758179" y="0"/>
                    <a:pt x="1800089" y="41910"/>
                    <a:pt x="1800089" y="92710"/>
                  </a:cubicBezTo>
                  <a:lnTo>
                    <a:pt x="1800089" y="2343735"/>
                  </a:lnTo>
                  <a:cubicBezTo>
                    <a:pt x="1801359" y="2395805"/>
                    <a:pt x="1759449" y="2437715"/>
                    <a:pt x="1708649" y="2437715"/>
                  </a:cubicBezTo>
                  <a:close/>
                </a:path>
              </a:pathLst>
            </a:custGeom>
            <a:gradFill rotWithShape="1">
              <a:gsLst>
                <a:gs pos="0">
                  <a:srgbClr val="FFDE59">
                    <a:alpha val="69000"/>
                  </a:srgbClr>
                </a:gs>
                <a:gs pos="100000">
                  <a:srgbClr val="FF914D">
                    <a:alpha val="69000"/>
                  </a:srgbClr>
                </a:gs>
              </a:gsLst>
              <a:lin ang="0"/>
            </a:gradFill>
          </p:spPr>
          <p:txBody>
            <a:bodyPr/>
            <a:lstStyle/>
            <a:p>
              <a:endParaRPr lang="de-DE"/>
            </a:p>
          </p:txBody>
        </p:sp>
        <p:sp>
          <p:nvSpPr>
            <p:cNvPr id="25" name="Freeform 25"/>
            <p:cNvSpPr/>
            <p:nvPr/>
          </p:nvSpPr>
          <p:spPr>
            <a:xfrm>
              <a:off x="0" y="0"/>
              <a:ext cx="1864859" cy="2501215"/>
            </a:xfrm>
            <a:custGeom>
              <a:avLst/>
              <a:gdLst/>
              <a:ahLst/>
              <a:cxnLst/>
              <a:rect l="l" t="t" r="r" b="b"/>
              <a:pathLst>
                <a:path w="1864859" h="2501215">
                  <a:moveTo>
                    <a:pt x="1740399" y="59690"/>
                  </a:moveTo>
                  <a:cubicBezTo>
                    <a:pt x="1775959" y="59690"/>
                    <a:pt x="1805169" y="88900"/>
                    <a:pt x="1805169" y="124460"/>
                  </a:cubicBezTo>
                  <a:lnTo>
                    <a:pt x="1805169" y="2376755"/>
                  </a:lnTo>
                  <a:cubicBezTo>
                    <a:pt x="1805169" y="2412315"/>
                    <a:pt x="1775959" y="2441525"/>
                    <a:pt x="1740399" y="2441525"/>
                  </a:cubicBezTo>
                  <a:lnTo>
                    <a:pt x="124460" y="2441525"/>
                  </a:lnTo>
                  <a:cubicBezTo>
                    <a:pt x="88900" y="2441525"/>
                    <a:pt x="59690" y="2412315"/>
                    <a:pt x="59690" y="2376755"/>
                  </a:cubicBezTo>
                  <a:lnTo>
                    <a:pt x="59690" y="124460"/>
                  </a:lnTo>
                  <a:cubicBezTo>
                    <a:pt x="59690" y="88900"/>
                    <a:pt x="88900" y="59690"/>
                    <a:pt x="124460" y="59690"/>
                  </a:cubicBezTo>
                  <a:lnTo>
                    <a:pt x="1740399" y="59690"/>
                  </a:lnTo>
                  <a:moveTo>
                    <a:pt x="1740399" y="0"/>
                  </a:moveTo>
                  <a:lnTo>
                    <a:pt x="124460" y="0"/>
                  </a:lnTo>
                  <a:cubicBezTo>
                    <a:pt x="55880" y="0"/>
                    <a:pt x="0" y="55880"/>
                    <a:pt x="0" y="124460"/>
                  </a:cubicBezTo>
                  <a:lnTo>
                    <a:pt x="0" y="2376755"/>
                  </a:lnTo>
                  <a:cubicBezTo>
                    <a:pt x="0" y="2445335"/>
                    <a:pt x="55880" y="2501215"/>
                    <a:pt x="124460" y="2501215"/>
                  </a:cubicBezTo>
                  <a:lnTo>
                    <a:pt x="1740399" y="2501215"/>
                  </a:lnTo>
                  <a:cubicBezTo>
                    <a:pt x="1808979" y="2501215"/>
                    <a:pt x="1864859" y="2445335"/>
                    <a:pt x="1864859" y="2376755"/>
                  </a:cubicBezTo>
                  <a:lnTo>
                    <a:pt x="1864859" y="124460"/>
                  </a:lnTo>
                  <a:cubicBezTo>
                    <a:pt x="1864859" y="55880"/>
                    <a:pt x="1808979" y="0"/>
                    <a:pt x="1740399" y="0"/>
                  </a:cubicBezTo>
                  <a:close/>
                </a:path>
              </a:pathLst>
            </a:custGeom>
            <a:solidFill>
              <a:srgbClr val="A6A6A6">
                <a:alpha val="68627"/>
              </a:srgbClr>
            </a:solidFill>
          </p:spPr>
          <p:txBody>
            <a:bodyPr/>
            <a:lstStyle/>
            <a:p>
              <a:endParaRPr lang="de-DE"/>
            </a:p>
          </p:txBody>
        </p:sp>
      </p:grpSp>
      <p:sp>
        <p:nvSpPr>
          <p:cNvPr id="26" name="Freeform 26"/>
          <p:cNvSpPr/>
          <p:nvPr/>
        </p:nvSpPr>
        <p:spPr>
          <a:xfrm>
            <a:off x="6371348" y="368287"/>
            <a:ext cx="912657" cy="334052"/>
          </a:xfrm>
          <a:custGeom>
            <a:avLst/>
            <a:gdLst/>
            <a:ahLst/>
            <a:cxnLst/>
            <a:rect l="l" t="t" r="r" b="b"/>
            <a:pathLst>
              <a:path w="912657" h="334052">
                <a:moveTo>
                  <a:pt x="0" y="0"/>
                </a:moveTo>
                <a:lnTo>
                  <a:pt x="912657" y="0"/>
                </a:lnTo>
                <a:lnTo>
                  <a:pt x="912657" y="334052"/>
                </a:lnTo>
                <a:lnTo>
                  <a:pt x="0" y="33405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27" name="TextBox 27"/>
          <p:cNvSpPr txBox="1"/>
          <p:nvPr/>
        </p:nvSpPr>
        <p:spPr>
          <a:xfrm>
            <a:off x="5174492" y="954652"/>
            <a:ext cx="2711536" cy="24970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2152"/>
              </a:lnSpc>
              <a:spcBef>
                <a:spcPct val="0"/>
              </a:spcBef>
            </a:pPr>
            <a:endParaRPr/>
          </a:p>
        </p:txBody>
      </p:sp>
      <p:sp>
        <p:nvSpPr>
          <p:cNvPr id="28" name="TextBox 28"/>
          <p:cNvSpPr txBox="1"/>
          <p:nvPr/>
        </p:nvSpPr>
        <p:spPr>
          <a:xfrm>
            <a:off x="13949755" y="6297232"/>
            <a:ext cx="2711536" cy="291618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612"/>
              </a:lnSpc>
            </a:pPr>
            <a:r>
              <a:rPr lang="en-US" sz="2177">
                <a:solidFill>
                  <a:srgbClr val="195D7E"/>
                </a:solidFill>
                <a:latin typeface="Canva Sans"/>
              </a:rPr>
              <a:t>Beispiele</a:t>
            </a:r>
          </a:p>
          <a:p>
            <a:pPr>
              <a:lnSpc>
                <a:spcPts val="2612"/>
              </a:lnSpc>
            </a:pPr>
            <a:endParaRPr lang="en-US" sz="2177">
              <a:solidFill>
                <a:srgbClr val="195D7E"/>
              </a:solidFill>
              <a:latin typeface="Canva Sans"/>
            </a:endParaRPr>
          </a:p>
          <a:p>
            <a:pPr marL="470049" lvl="1" indent="-235024">
              <a:lnSpc>
                <a:spcPts val="2612"/>
              </a:lnSpc>
              <a:buFont typeface="Arial"/>
              <a:buChar char="•"/>
            </a:pPr>
            <a:r>
              <a:rPr lang="en-US" sz="2177">
                <a:solidFill>
                  <a:srgbClr val="195D7E"/>
                </a:solidFill>
                <a:latin typeface="Canva Sans"/>
              </a:rPr>
              <a:t>Fangspiele</a:t>
            </a:r>
          </a:p>
          <a:p>
            <a:pPr>
              <a:lnSpc>
                <a:spcPts val="2612"/>
              </a:lnSpc>
            </a:pPr>
            <a:endParaRPr lang="en-US" sz="2177">
              <a:solidFill>
                <a:srgbClr val="195D7E"/>
              </a:solidFill>
              <a:latin typeface="Canva Sans"/>
            </a:endParaRPr>
          </a:p>
          <a:p>
            <a:pPr marL="470049" lvl="1" indent="-235024">
              <a:lnSpc>
                <a:spcPts val="2612"/>
              </a:lnSpc>
              <a:buFont typeface="Arial"/>
              <a:buChar char="•"/>
            </a:pPr>
            <a:r>
              <a:rPr lang="en-US" sz="2177">
                <a:solidFill>
                  <a:srgbClr val="195D7E"/>
                </a:solidFill>
                <a:latin typeface="Canva Sans"/>
              </a:rPr>
              <a:t>Wurfspiele</a:t>
            </a:r>
          </a:p>
          <a:p>
            <a:pPr>
              <a:lnSpc>
                <a:spcPts val="2612"/>
              </a:lnSpc>
            </a:pPr>
            <a:endParaRPr lang="en-US" sz="2177">
              <a:solidFill>
                <a:srgbClr val="195D7E"/>
              </a:solidFill>
              <a:latin typeface="Canva Sans"/>
            </a:endParaRPr>
          </a:p>
          <a:p>
            <a:pPr marL="470049" lvl="1" indent="-235024">
              <a:lnSpc>
                <a:spcPts val="2612"/>
              </a:lnSpc>
              <a:buFont typeface="Arial"/>
              <a:buChar char="•"/>
            </a:pPr>
            <a:r>
              <a:rPr lang="en-US" sz="2177">
                <a:solidFill>
                  <a:srgbClr val="195D7E"/>
                </a:solidFill>
                <a:latin typeface="Canva Sans"/>
              </a:rPr>
              <a:t>Staffelspiele</a:t>
            </a:r>
          </a:p>
          <a:p>
            <a:pPr>
              <a:lnSpc>
                <a:spcPts val="2612"/>
              </a:lnSpc>
            </a:pPr>
            <a:endParaRPr lang="en-US" sz="2177">
              <a:solidFill>
                <a:srgbClr val="195D7E"/>
              </a:solidFill>
              <a:latin typeface="Canva Sans"/>
            </a:endParaRPr>
          </a:p>
          <a:p>
            <a:pPr marL="0" lvl="0" indent="0" algn="l">
              <a:lnSpc>
                <a:spcPts val="2612"/>
              </a:lnSpc>
            </a:pPr>
            <a:endParaRPr lang="en-US" sz="2177">
              <a:solidFill>
                <a:srgbClr val="195D7E"/>
              </a:solidFill>
              <a:latin typeface="Canva Sans"/>
            </a:endParaRPr>
          </a:p>
        </p:txBody>
      </p:sp>
      <p:sp>
        <p:nvSpPr>
          <p:cNvPr id="29" name="TextBox 29"/>
          <p:cNvSpPr txBox="1"/>
          <p:nvPr/>
        </p:nvSpPr>
        <p:spPr>
          <a:xfrm>
            <a:off x="10550522" y="1023687"/>
            <a:ext cx="2711536" cy="24970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2152"/>
              </a:lnSpc>
              <a:spcBef>
                <a:spcPct val="0"/>
              </a:spcBef>
            </a:pPr>
            <a:endParaRPr/>
          </a:p>
        </p:txBody>
      </p:sp>
      <p:sp>
        <p:nvSpPr>
          <p:cNvPr id="30" name="TextBox 30"/>
          <p:cNvSpPr txBox="1"/>
          <p:nvPr/>
        </p:nvSpPr>
        <p:spPr>
          <a:xfrm>
            <a:off x="1627724" y="973702"/>
            <a:ext cx="2709026" cy="259216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610"/>
              </a:lnSpc>
            </a:pPr>
            <a:r>
              <a:rPr lang="en-US" sz="2175">
                <a:solidFill>
                  <a:srgbClr val="195D7E"/>
                </a:solidFill>
                <a:latin typeface="Canva Sans"/>
              </a:rPr>
              <a:t>Überlegt </a:t>
            </a:r>
          </a:p>
          <a:p>
            <a:pPr>
              <a:lnSpc>
                <a:spcPts val="2610"/>
              </a:lnSpc>
            </a:pPr>
            <a:r>
              <a:rPr lang="en-US" sz="2175">
                <a:solidFill>
                  <a:srgbClr val="195D7E"/>
                </a:solidFill>
                <a:latin typeface="Canva Sans"/>
              </a:rPr>
              <a:t>welche Personen oder Tiere </a:t>
            </a:r>
          </a:p>
          <a:p>
            <a:pPr marL="0" lvl="0" indent="0" algn="l">
              <a:lnSpc>
                <a:spcPts val="2610"/>
              </a:lnSpc>
            </a:pPr>
            <a:r>
              <a:rPr lang="en-US" sz="2175">
                <a:solidFill>
                  <a:srgbClr val="195D7E"/>
                </a:solidFill>
                <a:latin typeface="Canva Sans"/>
              </a:rPr>
              <a:t>im Märchen vorkommen und welche Aufgaben ihnen zugewiesen werden könnten!</a:t>
            </a:r>
          </a:p>
        </p:txBody>
      </p:sp>
      <p:sp>
        <p:nvSpPr>
          <p:cNvPr id="31" name="TextBox 31"/>
          <p:cNvSpPr txBox="1"/>
          <p:nvPr/>
        </p:nvSpPr>
        <p:spPr>
          <a:xfrm>
            <a:off x="5619463" y="973702"/>
            <a:ext cx="2711536" cy="353726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612"/>
              </a:lnSpc>
            </a:pPr>
            <a:r>
              <a:rPr lang="en-US" sz="2177">
                <a:solidFill>
                  <a:srgbClr val="195D7E"/>
                </a:solidFill>
                <a:latin typeface="Canva Sans"/>
              </a:rPr>
              <a:t>Welche Gegenstände sind von zentraler Bedeutung im Märchen? </a:t>
            </a:r>
          </a:p>
          <a:p>
            <a:pPr>
              <a:lnSpc>
                <a:spcPts val="2612"/>
              </a:lnSpc>
            </a:pPr>
            <a:endParaRPr lang="en-US" sz="2177">
              <a:solidFill>
                <a:srgbClr val="195D7E"/>
              </a:solidFill>
              <a:latin typeface="Canva Sans"/>
            </a:endParaRPr>
          </a:p>
          <a:p>
            <a:pPr>
              <a:lnSpc>
                <a:spcPts val="2612"/>
              </a:lnSpc>
            </a:pPr>
            <a:r>
              <a:rPr lang="en-US" sz="2177">
                <a:solidFill>
                  <a:srgbClr val="195D7E"/>
                </a:solidFill>
                <a:latin typeface="Canva Sans"/>
              </a:rPr>
              <a:t>Mit welchen Materialien können diese dargestellt werden? </a:t>
            </a:r>
          </a:p>
          <a:p>
            <a:pPr marL="0" lvl="0" indent="0" algn="l">
              <a:lnSpc>
                <a:spcPts val="2220"/>
              </a:lnSpc>
              <a:spcBef>
                <a:spcPct val="0"/>
              </a:spcBef>
            </a:pPr>
            <a:endParaRPr lang="en-US" sz="2177">
              <a:solidFill>
                <a:srgbClr val="195D7E"/>
              </a:solidFill>
              <a:latin typeface="Canva Sans"/>
            </a:endParaRPr>
          </a:p>
        </p:txBody>
      </p:sp>
      <p:sp>
        <p:nvSpPr>
          <p:cNvPr id="32" name="TextBox 32"/>
          <p:cNvSpPr txBox="1"/>
          <p:nvPr/>
        </p:nvSpPr>
        <p:spPr>
          <a:xfrm>
            <a:off x="9788134" y="973702"/>
            <a:ext cx="2711536" cy="12960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2612"/>
              </a:lnSpc>
            </a:pPr>
            <a:r>
              <a:rPr lang="en-US" sz="2177">
                <a:solidFill>
                  <a:srgbClr val="195D7E"/>
                </a:solidFill>
                <a:latin typeface="Canva Sans"/>
              </a:rPr>
              <a:t>Welche Handlungen sind im Märchen besonders entscheidend?</a:t>
            </a:r>
          </a:p>
        </p:txBody>
      </p:sp>
      <p:sp>
        <p:nvSpPr>
          <p:cNvPr id="33" name="TextBox 33"/>
          <p:cNvSpPr txBox="1"/>
          <p:nvPr/>
        </p:nvSpPr>
        <p:spPr>
          <a:xfrm>
            <a:off x="13949755" y="1158065"/>
            <a:ext cx="2711536" cy="9720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2612"/>
              </a:lnSpc>
            </a:pPr>
            <a:r>
              <a:rPr lang="en-US" sz="2177">
                <a:solidFill>
                  <a:srgbClr val="195D7E"/>
                </a:solidFill>
                <a:latin typeface="Canva Sans"/>
              </a:rPr>
              <a:t>Überlegt, dass es verschiedene Arten von Spielen gibt!</a:t>
            </a:r>
          </a:p>
        </p:txBody>
      </p:sp>
      <p:sp>
        <p:nvSpPr>
          <p:cNvPr id="34" name="TextBox 34"/>
          <p:cNvSpPr txBox="1"/>
          <p:nvPr/>
        </p:nvSpPr>
        <p:spPr>
          <a:xfrm>
            <a:off x="1610742" y="6251209"/>
            <a:ext cx="2711536" cy="421226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612"/>
              </a:lnSpc>
            </a:pPr>
            <a:r>
              <a:rPr lang="en-US" sz="2177">
                <a:solidFill>
                  <a:srgbClr val="195D7E"/>
                </a:solidFill>
                <a:latin typeface="Canva Sans"/>
              </a:rPr>
              <a:t>Beispiele</a:t>
            </a:r>
          </a:p>
          <a:p>
            <a:pPr>
              <a:lnSpc>
                <a:spcPts val="2612"/>
              </a:lnSpc>
            </a:pPr>
            <a:endParaRPr lang="en-US" sz="2177">
              <a:solidFill>
                <a:srgbClr val="195D7E"/>
              </a:solidFill>
              <a:latin typeface="Canva Sans"/>
            </a:endParaRPr>
          </a:p>
          <a:p>
            <a:pPr>
              <a:lnSpc>
                <a:spcPts val="2612"/>
              </a:lnSpc>
            </a:pPr>
            <a:r>
              <a:rPr lang="en-US" sz="2177" u="sng">
                <a:solidFill>
                  <a:srgbClr val="195D7E"/>
                </a:solidFill>
                <a:latin typeface="Canva Sans"/>
              </a:rPr>
              <a:t>Personen und Tiere:</a:t>
            </a:r>
            <a:r>
              <a:rPr lang="en-US" sz="2177">
                <a:solidFill>
                  <a:srgbClr val="195D7E"/>
                </a:solidFill>
                <a:latin typeface="Canva Sans"/>
              </a:rPr>
              <a:t> Rotkäppchen und Wolf</a:t>
            </a:r>
          </a:p>
          <a:p>
            <a:pPr>
              <a:lnSpc>
                <a:spcPts val="2612"/>
              </a:lnSpc>
            </a:pPr>
            <a:endParaRPr lang="en-US" sz="2177">
              <a:solidFill>
                <a:srgbClr val="195D7E"/>
              </a:solidFill>
              <a:latin typeface="Canva Sans"/>
            </a:endParaRPr>
          </a:p>
          <a:p>
            <a:pPr>
              <a:lnSpc>
                <a:spcPts val="2612"/>
              </a:lnSpc>
            </a:pPr>
            <a:r>
              <a:rPr lang="en-US" sz="2177" u="sng">
                <a:solidFill>
                  <a:srgbClr val="195D7E"/>
                </a:solidFill>
                <a:latin typeface="Canva Sans"/>
              </a:rPr>
              <a:t>Aufgaben:</a:t>
            </a:r>
          </a:p>
          <a:p>
            <a:pPr>
              <a:lnSpc>
                <a:spcPts val="2612"/>
              </a:lnSpc>
            </a:pPr>
            <a:r>
              <a:rPr lang="en-US" sz="2177">
                <a:solidFill>
                  <a:srgbClr val="195D7E"/>
                </a:solidFill>
                <a:latin typeface="Canva Sans"/>
              </a:rPr>
              <a:t>Blumen sammeln, Dinge mit Korb transportieren</a:t>
            </a:r>
          </a:p>
          <a:p>
            <a:pPr>
              <a:lnSpc>
                <a:spcPts val="2612"/>
              </a:lnSpc>
            </a:pPr>
            <a:endParaRPr lang="en-US" sz="2177">
              <a:solidFill>
                <a:srgbClr val="195D7E"/>
              </a:solidFill>
              <a:latin typeface="Canva Sans"/>
            </a:endParaRPr>
          </a:p>
          <a:p>
            <a:pPr>
              <a:lnSpc>
                <a:spcPts val="2612"/>
              </a:lnSpc>
            </a:pPr>
            <a:endParaRPr lang="en-US" sz="2177">
              <a:solidFill>
                <a:srgbClr val="195D7E"/>
              </a:solidFill>
              <a:latin typeface="Canva Sans"/>
            </a:endParaRPr>
          </a:p>
          <a:p>
            <a:pPr marL="0" lvl="0" indent="0" algn="l">
              <a:lnSpc>
                <a:spcPts val="2612"/>
              </a:lnSpc>
            </a:pPr>
            <a:endParaRPr lang="en-US" sz="2177">
              <a:solidFill>
                <a:srgbClr val="195D7E"/>
              </a:solidFill>
              <a:latin typeface="Canva Sans"/>
            </a:endParaRPr>
          </a:p>
        </p:txBody>
      </p:sp>
      <p:sp>
        <p:nvSpPr>
          <p:cNvPr id="35" name="TextBox 35"/>
          <p:cNvSpPr txBox="1"/>
          <p:nvPr/>
        </p:nvSpPr>
        <p:spPr>
          <a:xfrm>
            <a:off x="5619463" y="6251209"/>
            <a:ext cx="2711536" cy="194412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612"/>
              </a:lnSpc>
            </a:pPr>
            <a:r>
              <a:rPr lang="en-US" sz="2177">
                <a:solidFill>
                  <a:srgbClr val="195D7E"/>
                </a:solidFill>
                <a:latin typeface="Canva Sans"/>
              </a:rPr>
              <a:t>Beispiele</a:t>
            </a:r>
          </a:p>
          <a:p>
            <a:pPr>
              <a:lnSpc>
                <a:spcPts val="2612"/>
              </a:lnSpc>
            </a:pPr>
            <a:endParaRPr lang="en-US" sz="2177">
              <a:solidFill>
                <a:srgbClr val="195D7E"/>
              </a:solidFill>
              <a:latin typeface="Canva Sans"/>
            </a:endParaRPr>
          </a:p>
          <a:p>
            <a:pPr>
              <a:lnSpc>
                <a:spcPts val="2612"/>
              </a:lnSpc>
            </a:pPr>
            <a:r>
              <a:rPr lang="en-US" sz="2177" u="sng">
                <a:solidFill>
                  <a:srgbClr val="195D7E"/>
                </a:solidFill>
                <a:latin typeface="Canva Sans"/>
              </a:rPr>
              <a:t>Gegenstände:</a:t>
            </a:r>
          </a:p>
          <a:p>
            <a:pPr marL="0" lvl="0" indent="0" algn="l">
              <a:lnSpc>
                <a:spcPts val="2612"/>
              </a:lnSpc>
            </a:pPr>
            <a:r>
              <a:rPr lang="en-US" sz="2177">
                <a:solidFill>
                  <a:srgbClr val="195D7E"/>
                </a:solidFill>
                <a:latin typeface="Canva Sans"/>
              </a:rPr>
              <a:t>Erbsen und Linsen sortieren bei Aschenputtel</a:t>
            </a:r>
          </a:p>
        </p:txBody>
      </p:sp>
      <p:sp>
        <p:nvSpPr>
          <p:cNvPr id="36" name="TextBox 36"/>
          <p:cNvSpPr txBox="1"/>
          <p:nvPr/>
        </p:nvSpPr>
        <p:spPr>
          <a:xfrm>
            <a:off x="9861528" y="6251209"/>
            <a:ext cx="2856455" cy="356422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612"/>
              </a:lnSpc>
            </a:pPr>
            <a:r>
              <a:rPr lang="en-US" sz="2177">
                <a:solidFill>
                  <a:srgbClr val="195D7E"/>
                </a:solidFill>
                <a:latin typeface="Canva Sans"/>
              </a:rPr>
              <a:t>Beispiele</a:t>
            </a:r>
          </a:p>
          <a:p>
            <a:pPr>
              <a:lnSpc>
                <a:spcPts val="2612"/>
              </a:lnSpc>
            </a:pPr>
            <a:endParaRPr lang="en-US" sz="2177">
              <a:solidFill>
                <a:srgbClr val="195D7E"/>
              </a:solidFill>
              <a:latin typeface="Canva Sans"/>
            </a:endParaRPr>
          </a:p>
          <a:p>
            <a:pPr>
              <a:lnSpc>
                <a:spcPts val="2612"/>
              </a:lnSpc>
            </a:pPr>
            <a:r>
              <a:rPr lang="en-US" sz="2177">
                <a:solidFill>
                  <a:srgbClr val="195D7E"/>
                </a:solidFill>
                <a:latin typeface="Canva Sans"/>
              </a:rPr>
              <a:t>Rapunzel: klettern oder etwas aufwickeln</a:t>
            </a:r>
          </a:p>
          <a:p>
            <a:pPr>
              <a:lnSpc>
                <a:spcPts val="2612"/>
              </a:lnSpc>
            </a:pPr>
            <a:endParaRPr lang="en-US" sz="2177">
              <a:solidFill>
                <a:srgbClr val="195D7E"/>
              </a:solidFill>
              <a:latin typeface="Canva Sans"/>
            </a:endParaRPr>
          </a:p>
          <a:p>
            <a:pPr>
              <a:lnSpc>
                <a:spcPts val="2612"/>
              </a:lnSpc>
            </a:pPr>
            <a:r>
              <a:rPr lang="en-US" sz="2177">
                <a:solidFill>
                  <a:srgbClr val="195D7E"/>
                </a:solidFill>
                <a:latin typeface="Canva Sans"/>
              </a:rPr>
              <a:t>Schneewittchen:</a:t>
            </a:r>
          </a:p>
          <a:p>
            <a:pPr>
              <a:lnSpc>
                <a:spcPts val="2612"/>
              </a:lnSpc>
            </a:pPr>
            <a:r>
              <a:rPr lang="en-US" sz="2177">
                <a:solidFill>
                  <a:srgbClr val="195D7E"/>
                </a:solidFill>
                <a:latin typeface="Canva Sans"/>
              </a:rPr>
              <a:t>Transport der Prinzessin </a:t>
            </a:r>
          </a:p>
          <a:p>
            <a:pPr>
              <a:lnSpc>
                <a:spcPts val="2612"/>
              </a:lnSpc>
            </a:pPr>
            <a:endParaRPr lang="en-US" sz="2177">
              <a:solidFill>
                <a:srgbClr val="195D7E"/>
              </a:solidFill>
              <a:latin typeface="Canva Sans"/>
            </a:endParaRPr>
          </a:p>
          <a:p>
            <a:pPr marL="0" lvl="0" indent="0" algn="l">
              <a:lnSpc>
                <a:spcPts val="2612"/>
              </a:lnSpc>
            </a:pPr>
            <a:endParaRPr lang="en-US" sz="2177">
              <a:solidFill>
                <a:srgbClr val="195D7E"/>
              </a:solidFill>
              <a:latin typeface="Canva Sans"/>
            </a:endParaRPr>
          </a:p>
        </p:txBody>
      </p:sp>
      <p:sp>
        <p:nvSpPr>
          <p:cNvPr id="38" name="Freeform 38"/>
          <p:cNvSpPr/>
          <p:nvPr/>
        </p:nvSpPr>
        <p:spPr>
          <a:xfrm>
            <a:off x="2510181" y="368287"/>
            <a:ext cx="912657" cy="334052"/>
          </a:xfrm>
          <a:custGeom>
            <a:avLst/>
            <a:gdLst/>
            <a:ahLst/>
            <a:cxnLst/>
            <a:rect l="l" t="t" r="r" b="b"/>
            <a:pathLst>
              <a:path w="912657" h="334052">
                <a:moveTo>
                  <a:pt x="0" y="0"/>
                </a:moveTo>
                <a:lnTo>
                  <a:pt x="912657" y="0"/>
                </a:lnTo>
                <a:lnTo>
                  <a:pt x="912657" y="334052"/>
                </a:lnTo>
                <a:lnTo>
                  <a:pt x="0" y="33405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39" name="Freeform 39"/>
          <p:cNvSpPr/>
          <p:nvPr/>
        </p:nvSpPr>
        <p:spPr>
          <a:xfrm>
            <a:off x="15320994" y="5739995"/>
            <a:ext cx="912657" cy="334052"/>
          </a:xfrm>
          <a:custGeom>
            <a:avLst/>
            <a:gdLst/>
            <a:ahLst/>
            <a:cxnLst/>
            <a:rect l="l" t="t" r="r" b="b"/>
            <a:pathLst>
              <a:path w="912657" h="334052">
                <a:moveTo>
                  <a:pt x="0" y="0"/>
                </a:moveTo>
                <a:lnTo>
                  <a:pt x="912657" y="0"/>
                </a:lnTo>
                <a:lnTo>
                  <a:pt x="912657" y="334052"/>
                </a:lnTo>
                <a:lnTo>
                  <a:pt x="0" y="33405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40" name="Freeform 40"/>
          <p:cNvSpPr/>
          <p:nvPr/>
        </p:nvSpPr>
        <p:spPr>
          <a:xfrm>
            <a:off x="10809029" y="5739995"/>
            <a:ext cx="912657" cy="334052"/>
          </a:xfrm>
          <a:custGeom>
            <a:avLst/>
            <a:gdLst/>
            <a:ahLst/>
            <a:cxnLst/>
            <a:rect l="l" t="t" r="r" b="b"/>
            <a:pathLst>
              <a:path w="912657" h="334052">
                <a:moveTo>
                  <a:pt x="0" y="0"/>
                </a:moveTo>
                <a:lnTo>
                  <a:pt x="912656" y="0"/>
                </a:lnTo>
                <a:lnTo>
                  <a:pt x="912656" y="334052"/>
                </a:lnTo>
                <a:lnTo>
                  <a:pt x="0" y="33405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41" name="Freeform 41"/>
          <p:cNvSpPr/>
          <p:nvPr/>
        </p:nvSpPr>
        <p:spPr>
          <a:xfrm>
            <a:off x="6371348" y="5693972"/>
            <a:ext cx="912657" cy="334052"/>
          </a:xfrm>
          <a:custGeom>
            <a:avLst/>
            <a:gdLst/>
            <a:ahLst/>
            <a:cxnLst/>
            <a:rect l="l" t="t" r="r" b="b"/>
            <a:pathLst>
              <a:path w="912657" h="334052">
                <a:moveTo>
                  <a:pt x="0" y="0"/>
                </a:moveTo>
                <a:lnTo>
                  <a:pt x="912657" y="0"/>
                </a:lnTo>
                <a:lnTo>
                  <a:pt x="912657" y="334051"/>
                </a:lnTo>
                <a:lnTo>
                  <a:pt x="0" y="33405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42" name="Freeform 42"/>
          <p:cNvSpPr/>
          <p:nvPr/>
        </p:nvSpPr>
        <p:spPr>
          <a:xfrm>
            <a:off x="2510181" y="5693972"/>
            <a:ext cx="912657" cy="334052"/>
          </a:xfrm>
          <a:custGeom>
            <a:avLst/>
            <a:gdLst/>
            <a:ahLst/>
            <a:cxnLst/>
            <a:rect l="l" t="t" r="r" b="b"/>
            <a:pathLst>
              <a:path w="912657" h="334052">
                <a:moveTo>
                  <a:pt x="0" y="0"/>
                </a:moveTo>
                <a:lnTo>
                  <a:pt x="912657" y="0"/>
                </a:lnTo>
                <a:lnTo>
                  <a:pt x="912657" y="334051"/>
                </a:lnTo>
                <a:lnTo>
                  <a:pt x="0" y="33405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43" name="Freeform 43"/>
          <p:cNvSpPr/>
          <p:nvPr/>
        </p:nvSpPr>
        <p:spPr>
          <a:xfrm>
            <a:off x="14864666" y="414310"/>
            <a:ext cx="912657" cy="334052"/>
          </a:xfrm>
          <a:custGeom>
            <a:avLst/>
            <a:gdLst/>
            <a:ahLst/>
            <a:cxnLst/>
            <a:rect l="l" t="t" r="r" b="b"/>
            <a:pathLst>
              <a:path w="912657" h="334052">
                <a:moveTo>
                  <a:pt x="0" y="0"/>
                </a:moveTo>
                <a:lnTo>
                  <a:pt x="912656" y="0"/>
                </a:lnTo>
                <a:lnTo>
                  <a:pt x="912656" y="334052"/>
                </a:lnTo>
                <a:lnTo>
                  <a:pt x="0" y="33405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44" name="Freeform 44"/>
          <p:cNvSpPr/>
          <p:nvPr/>
        </p:nvSpPr>
        <p:spPr>
          <a:xfrm>
            <a:off x="10809029" y="368287"/>
            <a:ext cx="912657" cy="334052"/>
          </a:xfrm>
          <a:custGeom>
            <a:avLst/>
            <a:gdLst/>
            <a:ahLst/>
            <a:cxnLst/>
            <a:rect l="l" t="t" r="r" b="b"/>
            <a:pathLst>
              <a:path w="912657" h="334052">
                <a:moveTo>
                  <a:pt x="0" y="0"/>
                </a:moveTo>
                <a:lnTo>
                  <a:pt x="912656" y="0"/>
                </a:lnTo>
                <a:lnTo>
                  <a:pt x="912656" y="334052"/>
                </a:lnTo>
                <a:lnTo>
                  <a:pt x="0" y="33405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45" name="Freeform 45"/>
          <p:cNvSpPr/>
          <p:nvPr/>
        </p:nvSpPr>
        <p:spPr>
          <a:xfrm>
            <a:off x="1618484" y="4742992"/>
            <a:ext cx="1988391" cy="727794"/>
          </a:xfrm>
          <a:custGeom>
            <a:avLst/>
            <a:gdLst/>
            <a:ahLst/>
            <a:cxnLst/>
            <a:rect l="l" t="t" r="r" b="b"/>
            <a:pathLst>
              <a:path w="1988391" h="727794">
                <a:moveTo>
                  <a:pt x="0" y="0"/>
                </a:moveTo>
                <a:lnTo>
                  <a:pt x="1988391" y="0"/>
                </a:lnTo>
                <a:lnTo>
                  <a:pt x="1988391" y="727794"/>
                </a:lnTo>
                <a:lnTo>
                  <a:pt x="0" y="7277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46" name="TextBox 51">
            <a:extLst>
              <a:ext uri="{FF2B5EF4-FFF2-40B4-BE49-F238E27FC236}">
                <a16:creationId xmlns:a16="http://schemas.microsoft.com/office/drawing/2014/main" id="{A5F2097C-EDE1-A6FC-7008-172F5E10C2F7}"/>
              </a:ext>
            </a:extLst>
          </p:cNvPr>
          <p:cNvSpPr txBox="1"/>
          <p:nvPr/>
        </p:nvSpPr>
        <p:spPr>
          <a:xfrm>
            <a:off x="8435698" y="4742658"/>
            <a:ext cx="8406514" cy="80810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1634"/>
              </a:lnSpc>
            </a:pPr>
            <a:endParaRPr lang="en-US" sz="1167" dirty="0">
              <a:solidFill>
                <a:srgbClr val="195D7E"/>
              </a:solidFill>
              <a:latin typeface="Canva Sans"/>
            </a:endParaRPr>
          </a:p>
          <a:p>
            <a:pPr algn="r">
              <a:lnSpc>
                <a:spcPts val="1634"/>
              </a:lnSpc>
            </a:pPr>
            <a:r>
              <a:rPr lang="en-US" sz="1167" dirty="0" err="1">
                <a:solidFill>
                  <a:srgbClr val="195D7E"/>
                </a:solidFill>
                <a:latin typeface="Canva Sans"/>
              </a:rPr>
              <a:t>www.digileg-macht-schule.de</a:t>
            </a:r>
            <a:r>
              <a:rPr lang="en-US" sz="1167" dirty="0">
                <a:solidFill>
                  <a:srgbClr val="195D7E"/>
                </a:solidFill>
                <a:latin typeface="Canva Sans"/>
              </a:rPr>
              <a:t> </a:t>
            </a:r>
          </a:p>
          <a:p>
            <a:pPr algn="r">
              <a:lnSpc>
                <a:spcPts val="1634"/>
              </a:lnSpc>
            </a:pPr>
            <a:r>
              <a:rPr lang="en-US" sz="1167" dirty="0" err="1">
                <a:solidFill>
                  <a:srgbClr val="195D7E"/>
                </a:solidFill>
                <a:latin typeface="Canva Sans"/>
              </a:rPr>
              <a:t>erstellt</a:t>
            </a:r>
            <a:r>
              <a:rPr lang="en-US" sz="1167" dirty="0">
                <a:solidFill>
                  <a:srgbClr val="195D7E"/>
                </a:solidFill>
                <a:latin typeface="Canva Sans"/>
              </a:rPr>
              <a:t> </a:t>
            </a:r>
            <a:r>
              <a:rPr lang="en-US" sz="1167" dirty="0" err="1">
                <a:solidFill>
                  <a:srgbClr val="195D7E"/>
                </a:solidFill>
                <a:latin typeface="Canva Sans"/>
              </a:rPr>
              <a:t>mit</a:t>
            </a:r>
            <a:r>
              <a:rPr lang="en-US" sz="1167" dirty="0">
                <a:solidFill>
                  <a:srgbClr val="195D7E"/>
                </a:solidFill>
                <a:latin typeface="Canva Sans"/>
              </a:rPr>
              <a:t> Canva von Anna </a:t>
            </a:r>
            <a:r>
              <a:rPr lang="en-US" sz="1167" dirty="0" err="1">
                <a:solidFill>
                  <a:srgbClr val="195D7E"/>
                </a:solidFill>
                <a:latin typeface="Canva Sans"/>
              </a:rPr>
              <a:t>Löbig</a:t>
            </a:r>
            <a:r>
              <a:rPr lang="en-US" sz="1167" dirty="0">
                <a:solidFill>
                  <a:srgbClr val="195D7E"/>
                </a:solidFill>
                <a:latin typeface="Canva Sans"/>
              </a:rPr>
              <a:t>, Katja </a:t>
            </a:r>
            <a:r>
              <a:rPr lang="en-US" sz="1167" dirty="0" err="1">
                <a:solidFill>
                  <a:srgbClr val="195D7E"/>
                </a:solidFill>
                <a:latin typeface="Canva Sans"/>
              </a:rPr>
              <a:t>Görner</a:t>
            </a:r>
            <a:r>
              <a:rPr lang="en-US" sz="1167" dirty="0">
                <a:solidFill>
                  <a:srgbClr val="195D7E"/>
                </a:solidFill>
                <a:latin typeface="Canva Sans"/>
              </a:rPr>
              <a:t>, Melanie </a:t>
            </a:r>
            <a:r>
              <a:rPr lang="en-US" sz="1167" dirty="0" err="1">
                <a:solidFill>
                  <a:srgbClr val="195D7E"/>
                </a:solidFill>
                <a:latin typeface="Canva Sans"/>
              </a:rPr>
              <a:t>Trützschler</a:t>
            </a:r>
            <a:r>
              <a:rPr lang="en-US" sz="1167" dirty="0">
                <a:solidFill>
                  <a:srgbClr val="195D7E"/>
                </a:solidFill>
                <a:latin typeface="Canva Sans"/>
              </a:rPr>
              <a:t> | CC BY-SA 4.0</a:t>
            </a:r>
          </a:p>
          <a:p>
            <a:pPr algn="r">
              <a:lnSpc>
                <a:spcPts val="1634"/>
              </a:lnSpc>
            </a:pPr>
            <a:endParaRPr lang="en-US" sz="1167" dirty="0">
              <a:solidFill>
                <a:srgbClr val="195D7E"/>
              </a:solidFill>
              <a:latin typeface="Canva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114</Words>
  <Application>Microsoft Macintosh PowerPoint</Application>
  <PresentationFormat>Benutzerdefiniert</PresentationFormat>
  <Paragraphs>35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Canva Sans</vt:lpstr>
      <vt:lpstr>Arial</vt:lpstr>
      <vt:lpstr>Calibri</vt:lpstr>
      <vt:lpstr>Office Theme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Kopie von Impulskarten (Präsentation)</dc:title>
  <cp:lastModifiedBy>katjg</cp:lastModifiedBy>
  <cp:revision>2</cp:revision>
  <dcterms:created xsi:type="dcterms:W3CDTF">2006-08-16T00:00:00Z</dcterms:created>
  <dcterms:modified xsi:type="dcterms:W3CDTF">2023-12-19T09:08:19Z</dcterms:modified>
  <dc:identifier>DAF3V_L-1Eo</dc:identifier>
</cp:coreProperties>
</file>